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96" y="-49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07.12.2016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07.12.2016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07.12.2016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07.12.2016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07.12.2016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07.12.2016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07.12.2016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07.12.2016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07.12.2016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07.12.2016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07.12.2016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07.12.2016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764704"/>
            <a:ext cx="7772400" cy="1470025"/>
          </a:xfrm>
        </p:spPr>
        <p:txBody>
          <a:bodyPr>
            <a:normAutofit fontScale="90000"/>
          </a:bodyPr>
          <a:lstStyle/>
          <a:p>
            <a:r>
              <a:rPr lang="ru-RU" b="1" i="1" u="sng" dirty="0" smtClean="0"/>
              <a:t>Анализ и управление затратами и себестоимостью продукции</a:t>
            </a:r>
            <a:r>
              <a:rPr lang="ru-RU" dirty="0" smtClean="0"/>
              <a:t/>
            </a:r>
            <a:br>
              <a:rPr lang="ru-RU" dirty="0" smtClean="0"/>
            </a:br>
            <a:endParaRPr lang="ru-RU" dirty="0"/>
          </a:p>
        </p:txBody>
      </p:sp>
      <p:sp>
        <p:nvSpPr>
          <p:cNvPr id="3" name="Подзаголовок 2"/>
          <p:cNvSpPr>
            <a:spLocks noGrp="1"/>
          </p:cNvSpPr>
          <p:nvPr>
            <p:ph type="subTitle" idx="1"/>
          </p:nvPr>
        </p:nvSpPr>
        <p:spPr>
          <a:xfrm>
            <a:off x="467544" y="2564904"/>
            <a:ext cx="8136904" cy="3528392"/>
          </a:xfrm>
        </p:spPr>
        <p:txBody>
          <a:bodyPr>
            <a:normAutofit fontScale="92500" lnSpcReduction="10000"/>
          </a:bodyPr>
          <a:lstStyle/>
          <a:p>
            <a:pPr algn="l"/>
            <a:r>
              <a:rPr lang="ru-RU" dirty="0" smtClean="0">
                <a:solidFill>
                  <a:schemeClr val="tx1"/>
                </a:solidFill>
                <a:latin typeface="Times New Roman" pitchFamily="18" charset="0"/>
                <a:cs typeface="Times New Roman" pitchFamily="18" charset="0"/>
              </a:rPr>
              <a:t>1. Общая характеристика затрат на производство и реализацию продукции. </a:t>
            </a:r>
          </a:p>
          <a:p>
            <a:pPr algn="l"/>
            <a:r>
              <a:rPr lang="ru-RU" dirty="0" smtClean="0">
                <a:solidFill>
                  <a:schemeClr val="tx1"/>
                </a:solidFill>
                <a:latin typeface="Times New Roman" pitchFamily="18" charset="0"/>
                <a:cs typeface="Times New Roman" pitchFamily="18" charset="0"/>
              </a:rPr>
              <a:t>2. Анализ структуры затрат на производство и реализацию затрат </a:t>
            </a:r>
          </a:p>
          <a:p>
            <a:pPr algn="l"/>
            <a:r>
              <a:rPr lang="ru-RU" dirty="0" smtClean="0">
                <a:solidFill>
                  <a:schemeClr val="tx1"/>
                </a:solidFill>
                <a:latin typeface="Times New Roman" pitchFamily="18" charset="0"/>
                <a:cs typeface="Times New Roman" pitchFamily="18" charset="0"/>
              </a:rPr>
              <a:t>3. Анализ себестоимости продукции по элементам затрат и калькуляционным статьям</a:t>
            </a:r>
          </a:p>
          <a:p>
            <a:pPr algn="l"/>
            <a:r>
              <a:rPr lang="ru-RU" dirty="0" smtClean="0">
                <a:solidFill>
                  <a:schemeClr val="tx1"/>
                </a:solidFill>
                <a:latin typeface="Times New Roman" pitchFamily="18" charset="0"/>
                <a:cs typeface="Times New Roman" pitchFamily="18" charset="0"/>
              </a:rPr>
              <a:t>4. Анализ комплексных статей себестоимости</a:t>
            </a:r>
          </a:p>
          <a:p>
            <a:pPr algn="l"/>
            <a:endParaRPr lang="ru-RU"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0" y="620688"/>
            <a:ext cx="9144000"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571500" algn="just" defTabSz="914400" rtl="0" eaLnBrk="1" fontAlgn="base" latinLnBrk="0" hangingPunct="1">
              <a:lnSpc>
                <a:spcPct val="100000"/>
              </a:lnSpc>
              <a:spcBef>
                <a:spcPct val="0"/>
              </a:spcBef>
              <a:spcAft>
                <a:spcPct val="0"/>
              </a:spcAft>
              <a:buClrTx/>
              <a:buSzTx/>
              <a:buFontTx/>
              <a:buNone/>
              <a:tabLst/>
            </a:pP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Общезаводские расходы определяются в составе бюджета расходов по четырем группам:</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pP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расходы по управлению предприятием (заработная плата аппарата управления, оплата командировок и служебных поездок, содержание военизированной и пожарной охраны, расходы на сигнализацию);</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pP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общехозяйственные расходы (содержание технического персонала, амортизация основных средств, содержание и текущий ремонт зданий и сооружений, проведение испытаний, опытов и исследований, содержание общезаводских лабораторий, охрана труда, подготовка кадров);</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pP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обязательные платежи в бюджет и внебюджетные фонды (налоговые платежи, сборы и обязательные отчисления);</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pP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общезаводские непроизводственные расходы (потери от простоев и порчи материалов при хранении, упаковка, фасовка, доставка, комплектация).</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pP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Калькуляция себестоимости единицы продукции (работ, услуг) отражает затраты производителя на ее выпуск. В рамках бюджета расходов предприятия составляется смета затрат на производство, т. е. свод затрат предприятия в денежном выражении на выполнение производственной программы.</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251520" y="0"/>
            <a:ext cx="889248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61950" algn="just" defTabSz="914400" rtl="0" eaLnBrk="1" fontAlgn="base" latinLnBrk="0" hangingPunct="1">
              <a:lnSpc>
                <a:spcPct val="100000"/>
              </a:lnSpc>
              <a:spcBef>
                <a:spcPct val="0"/>
              </a:spcBef>
              <a:spcAft>
                <a:spcPct val="0"/>
              </a:spcAft>
              <a:buClrTx/>
              <a:buSzTx/>
              <a:buFontTx/>
              <a:buNone/>
              <a:tabLst/>
            </a:pPr>
            <a:r>
              <a:rPr kumimoji="0" lang="ru-RU" altLang="zh-CN" sz="2000" b="1"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3</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61950" algn="just" defTabSz="914400" rtl="0" eaLnBrk="0" fontAlgn="base" latinLnBrk="0" hangingPunct="0">
              <a:lnSpc>
                <a:spcPct val="100000"/>
              </a:lnSpc>
              <a:spcBef>
                <a:spcPct val="0"/>
              </a:spcBef>
              <a:spcAft>
                <a:spcPct val="0"/>
              </a:spcAft>
              <a:buClrTx/>
              <a:buSzTx/>
              <a:buFontTx/>
              <a:buNone/>
              <a:tabLst/>
            </a:pPr>
            <a:r>
              <a:rPr kumimoji="0" lang="ru-RU" altLang="zh-CN" sz="20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Производственные затраты предприятий и объединений в плане, бухгалтерском учете, отчетности и анализе группируются в 2-х направлениях: по экономическим элементам и калькуляционным статьям.</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61950" algn="just" defTabSz="914400" rtl="0" eaLnBrk="0" fontAlgn="base" latinLnBrk="0" hangingPunct="0">
              <a:lnSpc>
                <a:spcPct val="100000"/>
              </a:lnSpc>
              <a:spcBef>
                <a:spcPct val="0"/>
              </a:spcBef>
              <a:spcAft>
                <a:spcPct val="0"/>
              </a:spcAft>
              <a:buClrTx/>
              <a:buSzTx/>
              <a:buFontTx/>
              <a:buNone/>
              <a:tabLst/>
            </a:pPr>
            <a:r>
              <a:rPr kumimoji="0" lang="ru-RU" altLang="zh-CN" sz="2000" b="1"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Анализ затрат по элементам. </a:t>
            </a:r>
            <a:r>
              <a:rPr kumimoji="0" lang="ru-RU" altLang="zh-CN" sz="20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Группировка затрат по элементам является единой и обязательной и определяется Положением о составе затрат. Группировка по экономическим элементам показывает, </a:t>
            </a:r>
            <a:r>
              <a:rPr kumimoji="0" lang="ru-RU" altLang="zh-CN" sz="2000" b="0" i="1"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что именно </a:t>
            </a:r>
            <a:r>
              <a:rPr kumimoji="0" lang="ru-RU" altLang="zh-CN" sz="20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израсходовано на производство продукции, каково соотношение отдельных элементов в общей сумме расходов. При этом по элементам материальных затрат отражаются только покупные материалы, изделия, топливо и энергию. Оплата труда и отчисления на социальные нужды отражаются только применительно к персоналу основной деятельности.</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61950" algn="just" defTabSz="914400" rtl="0" eaLnBrk="0" fontAlgn="base" latinLnBrk="0" hangingPunct="0">
              <a:lnSpc>
                <a:spcPct val="100000"/>
              </a:lnSpc>
              <a:spcBef>
                <a:spcPct val="0"/>
              </a:spcBef>
              <a:spcAft>
                <a:spcPct val="0"/>
              </a:spcAft>
              <a:buClrTx/>
              <a:buSzTx/>
              <a:buFontTx/>
              <a:buNone/>
              <a:tabLst/>
            </a:pPr>
            <a:r>
              <a:rPr kumimoji="0" lang="ru-RU" altLang="zh-CN" sz="20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Группировка расходов по элементам позволяет осуществлять контроль за формированием, структурой и динамикой затрат по видам, характеризующим их экономическое содержание. Это необходимо для изучения соотношения живого и прошлого (овеществленного) труда, нормирования и анализа производственных запасов, исчисления частных показателей оборачиваемости отдельных видов нормируемых оборотных средств, а также для других расчетов отраслевого, национального и народнохозяйственного уровня (в частности, для исчисления величины создаваемого в промышленности национального дохода).</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251520" y="766733"/>
            <a:ext cx="8712968"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61950" algn="just" defTabSz="914400" rtl="0" eaLnBrk="1" fontAlgn="base" latinLnBrk="0" hangingPunct="1">
              <a:lnSpc>
                <a:spcPct val="100000"/>
              </a:lnSpc>
              <a:spcBef>
                <a:spcPct val="0"/>
              </a:spcBef>
              <a:spcAft>
                <a:spcPct val="0"/>
              </a:spcAft>
              <a:buClrTx/>
              <a:buSzTx/>
              <a:buFontTx/>
              <a:buNone/>
              <a:tabLst/>
            </a:pPr>
            <a:r>
              <a:rPr kumimoji="0" lang="ru-RU" altLang="zh-CN" sz="20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Рассчитанные поэлементно затраты всех материальных и топливно-энергетических ресурсов используются для определения планового уровня материальных затрат и оценки его соблюдения. Анализ поэлементного состава и структуры затрат на производство дает возможность наметить главные направления   поиска   резервов   в   зависимости   от   уровня   материалоемкости, трудоемкости и </a:t>
            </a:r>
            <a:r>
              <a:rPr kumimoji="0" lang="ru-RU" altLang="zh-CN" sz="2000" b="0" i="0" u="none" strike="noStrike" cap="none" normalizeH="0" baseline="0" dirty="0" err="1" smtClean="0">
                <a:ln>
                  <a:noFill/>
                </a:ln>
                <a:solidFill>
                  <a:srgbClr val="000000"/>
                </a:solidFill>
                <a:effectLst/>
                <a:latin typeface="Times New Roman" pitchFamily="18" charset="0"/>
                <a:ea typeface="SimSun" pitchFamily="2" charset="-122"/>
                <a:cs typeface="Times New Roman" pitchFamily="18" charset="0"/>
              </a:rPr>
              <a:t>фондоемкости</a:t>
            </a:r>
            <a:r>
              <a:rPr kumimoji="0" lang="ru-RU" altLang="zh-CN" sz="20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 производства.</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61950" algn="just" defTabSz="914400" rtl="0" eaLnBrk="0" fontAlgn="base" latinLnBrk="0" hangingPunct="0">
              <a:lnSpc>
                <a:spcPct val="100000"/>
              </a:lnSpc>
              <a:spcBef>
                <a:spcPct val="0"/>
              </a:spcBef>
              <a:spcAft>
                <a:spcPct val="0"/>
              </a:spcAft>
              <a:buClrTx/>
              <a:buSzTx/>
              <a:buFontTx/>
              <a:buNone/>
              <a:tabLst/>
            </a:pPr>
            <a:r>
              <a:rPr kumimoji="0" lang="ru-RU" altLang="zh-CN" sz="20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Элементы затрат: материальные затраты, затраты на оплату труда</a:t>
            </a: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о</a:t>
            </a:r>
            <a:r>
              <a:rPr kumimoji="0" lang="ru-RU" altLang="zh-CN" sz="20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тчисления на социальные нужды, амортизация основных фондов и прочие затраты.</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61950" algn="just" defTabSz="914400" rtl="0" eaLnBrk="0" fontAlgn="base" latinLnBrk="0" hangingPunct="0">
              <a:lnSpc>
                <a:spcPct val="100000"/>
              </a:lnSpc>
              <a:spcBef>
                <a:spcPct val="0"/>
              </a:spcBef>
              <a:spcAft>
                <a:spcPct val="0"/>
              </a:spcAft>
              <a:buClrTx/>
              <a:buSzTx/>
              <a:buFontTx/>
              <a:buNone/>
              <a:tabLst/>
            </a:pPr>
            <a:r>
              <a:rPr kumimoji="0" lang="ru-RU" altLang="zh-CN" sz="2000" b="1"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Анализ себестоимости продукции по калькуляционным статьям. </a:t>
            </a:r>
            <a:r>
              <a:rPr kumimoji="0" lang="ru-RU" altLang="zh-CN" sz="20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Типовая группировка затрат по статьям калькуляции установлена Основными положениями по планированию, учету и </a:t>
            </a:r>
            <a:r>
              <a:rPr kumimoji="0" lang="ru-RU" altLang="zh-CN" sz="2000" b="0" i="0" u="none" strike="noStrike" cap="none" normalizeH="0" baseline="0" dirty="0" err="1" smtClean="0">
                <a:ln>
                  <a:noFill/>
                </a:ln>
                <a:solidFill>
                  <a:srgbClr val="000000"/>
                </a:solidFill>
                <a:effectLst/>
                <a:latin typeface="Times New Roman" pitchFamily="18" charset="0"/>
                <a:ea typeface="SimSun" pitchFamily="2" charset="-122"/>
                <a:cs typeface="Times New Roman" pitchFamily="18" charset="0"/>
              </a:rPr>
              <a:t>калькулированию</a:t>
            </a:r>
            <a:r>
              <a:rPr kumimoji="0" lang="ru-RU" altLang="zh-CN" sz="20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 себестоимости продукции на промышленных предприятиях. Постатейное отражение затрат в плане, учете, отчетности и анализе раскрывает их целевое назначение и связь с технологическим процессом. Эта группировка используется для определения затрат по отдельным видам вырабатываемой продукции и месту возникновения расходов (цехам, участкам, бригадам).</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Прямоугольник 3"/>
          <p:cNvSpPr/>
          <p:nvPr/>
        </p:nvSpPr>
        <p:spPr>
          <a:xfrm>
            <a:off x="755576" y="548680"/>
            <a:ext cx="8064896" cy="4401205"/>
          </a:xfrm>
          <a:prstGeom prst="rect">
            <a:avLst/>
          </a:prstGeom>
        </p:spPr>
        <p:txBody>
          <a:bodyPr wrap="square">
            <a:spAutoFit/>
          </a:bodyPr>
          <a:lstStyle/>
          <a:p>
            <a:r>
              <a:rPr lang="ru-RU" sz="2000" dirty="0" smtClean="0">
                <a:latin typeface="Times New Roman" pitchFamily="18" charset="0"/>
                <a:cs typeface="Times New Roman" pitchFamily="18" charset="0"/>
              </a:rPr>
              <a:t>Часть калькуляционных статей — в основном одноэлементные, т. е. однородные по своему экономическому содержанию, расходы. К ним относятся сырье и материалы, покупные комплектующие изделия и полуфабрикаты, топливо и энергия на технологические цели, основная и дополнительная заработная плата производственных рабочих, отчисления на социальное страхование. При их анализе нельзя ограничиться лишь показателями в целом по предприятию, так как при этом нивелируются результаты, достигнутые при выпуске отдельных изделии. Поэтому расчеты влияния отдельных факторов на общую величину затрат по этим статьям в последствии детализируются по отдельным изделиям, видам расходуемых материалов, системам и формам оплаты труда производственных рабочих на основе данных отчетных калькуляций. Остальные статьи себестоимости являются комплексными и объединяют несколько экономических элементов. </a:t>
            </a:r>
            <a:endParaRPr lang="ru-RU" sz="20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467544" y="476672"/>
          <a:ext cx="8280920" cy="6381322"/>
        </p:xfrm>
        <a:graphic>
          <a:graphicData uri="http://schemas.openxmlformats.org/drawingml/2006/table">
            <a:tbl>
              <a:tblPr/>
              <a:tblGrid>
                <a:gridCol w="535262"/>
                <a:gridCol w="7745658"/>
              </a:tblGrid>
              <a:tr h="290060">
                <a:tc>
                  <a:txBody>
                    <a:bodyPr/>
                    <a:lstStyle/>
                    <a:p>
                      <a:pPr algn="just">
                        <a:spcAft>
                          <a:spcPts val="0"/>
                        </a:spcAft>
                      </a:pPr>
                      <a:r>
                        <a:rPr lang="ru-RU" sz="1800" dirty="0">
                          <a:solidFill>
                            <a:srgbClr val="000000"/>
                          </a:solidFill>
                          <a:latin typeface="Times New Roman"/>
                          <a:ea typeface="SimSun"/>
                        </a:rPr>
                        <a:t>1</a:t>
                      </a:r>
                      <a:endParaRPr lang="ru-RU" sz="1800" dirty="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spc="-30">
                          <a:solidFill>
                            <a:srgbClr val="000000"/>
                          </a:solidFill>
                          <a:latin typeface="Times New Roman"/>
                          <a:ea typeface="SimSun"/>
                        </a:rPr>
                        <a:t>Сырье и материалы</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060">
                <a:tc>
                  <a:txBody>
                    <a:bodyPr/>
                    <a:lstStyle/>
                    <a:p>
                      <a:pPr algn="just">
                        <a:spcAft>
                          <a:spcPts val="0"/>
                        </a:spcAft>
                      </a:pPr>
                      <a:r>
                        <a:rPr lang="ru-RU" sz="1800">
                          <a:solidFill>
                            <a:srgbClr val="000000"/>
                          </a:solidFill>
                          <a:latin typeface="Times New Roman"/>
                          <a:ea typeface="SimSun"/>
                        </a:rPr>
                        <a:t>2</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spc="-30">
                          <a:solidFill>
                            <a:srgbClr val="000000"/>
                          </a:solidFill>
                          <a:latin typeface="Times New Roman"/>
                          <a:ea typeface="SimSun"/>
                        </a:rPr>
                        <a:t>Возвратные отходы (вычитаются)</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060">
                <a:tc>
                  <a:txBody>
                    <a:bodyPr/>
                    <a:lstStyle/>
                    <a:p>
                      <a:pPr algn="just">
                        <a:spcAft>
                          <a:spcPts val="0"/>
                        </a:spcAft>
                      </a:pPr>
                      <a:r>
                        <a:rPr lang="ru-RU" sz="1800">
                          <a:solidFill>
                            <a:srgbClr val="000000"/>
                          </a:solidFill>
                          <a:latin typeface="Times New Roman"/>
                          <a:ea typeface="SimSun"/>
                        </a:rPr>
                        <a:t>3</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spc="-25">
                          <a:solidFill>
                            <a:srgbClr val="000000"/>
                          </a:solidFill>
                          <a:latin typeface="Times New Roman"/>
                          <a:ea typeface="SimSun"/>
                        </a:rPr>
                        <a:t>Сырье и материалы за вычетом </a:t>
                      </a:r>
                      <a:r>
                        <a:rPr lang="ru-RU" sz="1800" spc="-35">
                          <a:solidFill>
                            <a:srgbClr val="000000"/>
                          </a:solidFill>
                          <a:latin typeface="Times New Roman"/>
                          <a:ea typeface="SimSun"/>
                        </a:rPr>
                        <a:t>отходов</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0121">
                <a:tc>
                  <a:txBody>
                    <a:bodyPr/>
                    <a:lstStyle/>
                    <a:p>
                      <a:pPr algn="just">
                        <a:spcAft>
                          <a:spcPts val="0"/>
                        </a:spcAft>
                      </a:pPr>
                      <a:r>
                        <a:rPr lang="ru-RU" sz="1800">
                          <a:solidFill>
                            <a:srgbClr val="000000"/>
                          </a:solidFill>
                          <a:latin typeface="Times New Roman"/>
                          <a:ea typeface="SimSun"/>
                        </a:rPr>
                        <a:t>4</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spc="-30" dirty="0">
                          <a:solidFill>
                            <a:srgbClr val="000000"/>
                          </a:solidFill>
                          <a:latin typeface="Times New Roman"/>
                          <a:ea typeface="SimSun"/>
                        </a:rPr>
                        <a:t>Покупные изделия, полуфабрикаты </a:t>
                      </a:r>
                      <a:r>
                        <a:rPr lang="ru-RU" sz="1800" spc="-25" dirty="0">
                          <a:solidFill>
                            <a:srgbClr val="000000"/>
                          </a:solidFill>
                          <a:latin typeface="Times New Roman"/>
                          <a:ea typeface="SimSun"/>
                        </a:rPr>
                        <a:t>и услуги производственного характера сторонних предприятий </a:t>
                      </a:r>
                      <a:r>
                        <a:rPr lang="ru-RU" sz="1800" spc="-30" dirty="0">
                          <a:solidFill>
                            <a:srgbClr val="000000"/>
                          </a:solidFill>
                          <a:latin typeface="Times New Roman"/>
                          <a:ea typeface="SimSun"/>
                        </a:rPr>
                        <a:t>и организаций</a:t>
                      </a:r>
                      <a:endParaRPr lang="ru-RU" sz="1800" dirty="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060">
                <a:tc>
                  <a:txBody>
                    <a:bodyPr/>
                    <a:lstStyle/>
                    <a:p>
                      <a:pPr algn="just">
                        <a:spcAft>
                          <a:spcPts val="0"/>
                        </a:spcAft>
                      </a:pPr>
                      <a:r>
                        <a:rPr lang="ru-RU" sz="1800">
                          <a:solidFill>
                            <a:srgbClr val="000000"/>
                          </a:solidFill>
                          <a:latin typeface="Times New Roman"/>
                          <a:ea typeface="SimSun"/>
                        </a:rPr>
                        <a:t>5</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just">
                        <a:spcAft>
                          <a:spcPts val="0"/>
                        </a:spcAft>
                      </a:pPr>
                      <a:r>
                        <a:rPr lang="ru-RU" sz="1800" spc="-30">
                          <a:solidFill>
                            <a:srgbClr val="000000"/>
                          </a:solidFill>
                          <a:latin typeface="Times New Roman"/>
                          <a:ea typeface="SimSun"/>
                        </a:rPr>
                        <a:t>Топливо и энергия на технологические цели</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060">
                <a:tc>
                  <a:txBody>
                    <a:bodyPr/>
                    <a:lstStyle/>
                    <a:p>
                      <a:pPr algn="just">
                        <a:spcAft>
                          <a:spcPts val="0"/>
                        </a:spcAft>
                      </a:pPr>
                      <a:r>
                        <a:rPr lang="ru-RU" sz="1800">
                          <a:solidFill>
                            <a:srgbClr val="000000"/>
                          </a:solidFill>
                          <a:latin typeface="Times New Roman"/>
                          <a:ea typeface="SimSun"/>
                        </a:rPr>
                        <a:t>6</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spc="-20">
                          <a:solidFill>
                            <a:srgbClr val="000000"/>
                          </a:solidFill>
                          <a:latin typeface="Times New Roman"/>
                          <a:ea typeface="SimSun"/>
                        </a:rPr>
                        <a:t>ИТОГО прямых материальных </a:t>
                      </a:r>
                      <a:r>
                        <a:rPr lang="ru-RU" sz="1800" spc="-35">
                          <a:solidFill>
                            <a:srgbClr val="000000"/>
                          </a:solidFill>
                          <a:latin typeface="Times New Roman"/>
                          <a:ea typeface="SimSun"/>
                        </a:rPr>
                        <a:t>затрат</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060">
                <a:tc>
                  <a:txBody>
                    <a:bodyPr/>
                    <a:lstStyle/>
                    <a:p>
                      <a:pPr algn="just">
                        <a:spcAft>
                          <a:spcPts val="0"/>
                        </a:spcAft>
                      </a:pPr>
                      <a:r>
                        <a:rPr lang="ru-RU" sz="1800">
                          <a:solidFill>
                            <a:srgbClr val="000000"/>
                          </a:solidFill>
                          <a:latin typeface="Times New Roman"/>
                          <a:ea typeface="SimSun"/>
                        </a:rPr>
                        <a:t>7</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spc="-25">
                          <a:solidFill>
                            <a:srgbClr val="000000"/>
                          </a:solidFill>
                          <a:latin typeface="Times New Roman"/>
                          <a:ea typeface="SimSun"/>
                        </a:rPr>
                        <a:t>Заработная плата основная производственных рабочих</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060">
                <a:tc>
                  <a:txBody>
                    <a:bodyPr/>
                    <a:lstStyle/>
                    <a:p>
                      <a:pPr algn="just">
                        <a:spcAft>
                          <a:spcPts val="0"/>
                        </a:spcAft>
                      </a:pPr>
                      <a:r>
                        <a:rPr lang="ru-RU" sz="1800">
                          <a:solidFill>
                            <a:srgbClr val="000000"/>
                          </a:solidFill>
                          <a:latin typeface="Times New Roman"/>
                          <a:ea typeface="SimSun"/>
                        </a:rPr>
                        <a:t>8</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spc="-25">
                          <a:solidFill>
                            <a:srgbClr val="000000"/>
                          </a:solidFill>
                          <a:latin typeface="Times New Roman"/>
                          <a:ea typeface="SimSun"/>
                        </a:rPr>
                        <a:t>Заработная плата дополнительная производственных рабочих</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060">
                <a:tc>
                  <a:txBody>
                    <a:bodyPr/>
                    <a:lstStyle/>
                    <a:p>
                      <a:pPr algn="just">
                        <a:spcAft>
                          <a:spcPts val="0"/>
                        </a:spcAft>
                      </a:pPr>
                      <a:r>
                        <a:rPr lang="ru-RU" sz="1800">
                          <a:solidFill>
                            <a:srgbClr val="000000"/>
                          </a:solidFill>
                          <a:latin typeface="Times New Roman"/>
                          <a:ea typeface="SimSun"/>
                        </a:rPr>
                        <a:t>9</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spc="-25">
                          <a:solidFill>
                            <a:srgbClr val="000000"/>
                          </a:solidFill>
                          <a:latin typeface="Times New Roman"/>
                          <a:ea typeface="SimSun"/>
                        </a:rPr>
                        <a:t>Отчисления на социальное </a:t>
                      </a:r>
                      <a:r>
                        <a:rPr lang="ru-RU" sz="1800" spc="-35">
                          <a:solidFill>
                            <a:srgbClr val="000000"/>
                          </a:solidFill>
                          <a:latin typeface="Times New Roman"/>
                          <a:ea typeface="SimSun"/>
                        </a:rPr>
                        <a:t>страхование</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060">
                <a:tc>
                  <a:txBody>
                    <a:bodyPr/>
                    <a:lstStyle/>
                    <a:p>
                      <a:pPr algn="just">
                        <a:spcAft>
                          <a:spcPts val="0"/>
                        </a:spcAft>
                      </a:pPr>
                      <a:r>
                        <a:rPr lang="ru-RU" sz="1800">
                          <a:solidFill>
                            <a:srgbClr val="000000"/>
                          </a:solidFill>
                          <a:latin typeface="Times New Roman"/>
                          <a:ea typeface="SimSun"/>
                        </a:rPr>
                        <a:t>10</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spc="-20">
                          <a:solidFill>
                            <a:srgbClr val="000000"/>
                          </a:solidFill>
                          <a:latin typeface="Times New Roman"/>
                          <a:ea typeface="SimSun"/>
                        </a:rPr>
                        <a:t>ИТОГО заработной платы прямой </a:t>
                      </a:r>
                      <a:r>
                        <a:rPr lang="ru-RU" sz="1800" spc="-30">
                          <a:solidFill>
                            <a:srgbClr val="000000"/>
                          </a:solidFill>
                          <a:latin typeface="Times New Roman"/>
                          <a:ea typeface="SimSun"/>
                        </a:rPr>
                        <a:t>с отчислениями</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060">
                <a:tc>
                  <a:txBody>
                    <a:bodyPr/>
                    <a:lstStyle/>
                    <a:p>
                      <a:pPr algn="just">
                        <a:spcAft>
                          <a:spcPts val="0"/>
                        </a:spcAft>
                      </a:pPr>
                      <a:r>
                        <a:rPr lang="ru-RU" sz="1800">
                          <a:solidFill>
                            <a:srgbClr val="000000"/>
                          </a:solidFill>
                          <a:latin typeface="Times New Roman"/>
                          <a:ea typeface="SimSun"/>
                        </a:rPr>
                        <a:t>11</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spc="-25">
                          <a:solidFill>
                            <a:srgbClr val="000000"/>
                          </a:solidFill>
                          <a:latin typeface="Times New Roman"/>
                          <a:ea typeface="SimSun"/>
                        </a:rPr>
                        <a:t>Расходы на подготовку и освоение </a:t>
                      </a:r>
                      <a:r>
                        <a:rPr lang="ru-RU" sz="1800" spc="-30">
                          <a:solidFill>
                            <a:srgbClr val="000000"/>
                          </a:solidFill>
                          <a:latin typeface="Times New Roman"/>
                          <a:ea typeface="SimSun"/>
                        </a:rPr>
                        <a:t>производства</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060">
                <a:tc>
                  <a:txBody>
                    <a:bodyPr/>
                    <a:lstStyle/>
                    <a:p>
                      <a:pPr algn="just">
                        <a:spcAft>
                          <a:spcPts val="0"/>
                        </a:spcAft>
                      </a:pPr>
                      <a:r>
                        <a:rPr lang="ru-RU" sz="1800">
                          <a:solidFill>
                            <a:srgbClr val="000000"/>
                          </a:solidFill>
                          <a:latin typeface="Times New Roman"/>
                          <a:ea typeface="SimSun"/>
                        </a:rPr>
                        <a:t>12</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spc="-25">
                          <a:solidFill>
                            <a:srgbClr val="000000"/>
                          </a:solidFill>
                          <a:latin typeface="Times New Roman"/>
                          <a:ea typeface="SimSun"/>
                        </a:rPr>
                        <a:t>Расходы на содержание и эксплуатацию оборудования</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060">
                <a:tc>
                  <a:txBody>
                    <a:bodyPr/>
                    <a:lstStyle/>
                    <a:p>
                      <a:pPr algn="just">
                        <a:spcAft>
                          <a:spcPts val="0"/>
                        </a:spcAft>
                      </a:pPr>
                      <a:r>
                        <a:rPr lang="ru-RU" sz="1800">
                          <a:solidFill>
                            <a:srgbClr val="000000"/>
                          </a:solidFill>
                          <a:latin typeface="Times New Roman"/>
                          <a:ea typeface="SimSun"/>
                        </a:rPr>
                        <a:t>13</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spc="-30">
                          <a:solidFill>
                            <a:srgbClr val="000000"/>
                          </a:solidFill>
                          <a:latin typeface="Times New Roman"/>
                          <a:ea typeface="SimSun"/>
                        </a:rPr>
                        <a:t>Цеховые расходы</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060">
                <a:tc>
                  <a:txBody>
                    <a:bodyPr/>
                    <a:lstStyle/>
                    <a:p>
                      <a:pPr algn="just">
                        <a:spcAft>
                          <a:spcPts val="0"/>
                        </a:spcAft>
                      </a:pPr>
                      <a:r>
                        <a:rPr lang="ru-RU" sz="1800">
                          <a:solidFill>
                            <a:srgbClr val="000000"/>
                          </a:solidFill>
                          <a:latin typeface="Times New Roman"/>
                          <a:ea typeface="SimSun"/>
                        </a:rPr>
                        <a:t>14</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spc="-25">
                          <a:solidFill>
                            <a:srgbClr val="000000"/>
                          </a:solidFill>
                          <a:latin typeface="Times New Roman"/>
                          <a:ea typeface="SimSun"/>
                        </a:rPr>
                        <a:t>Общезаводские расходы</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0121">
                <a:tc>
                  <a:txBody>
                    <a:bodyPr/>
                    <a:lstStyle/>
                    <a:p>
                      <a:pPr algn="just">
                        <a:spcAft>
                          <a:spcPts val="0"/>
                        </a:spcAft>
                      </a:pPr>
                      <a:r>
                        <a:rPr lang="ru-RU" sz="1800">
                          <a:solidFill>
                            <a:srgbClr val="000000"/>
                          </a:solidFill>
                          <a:latin typeface="Times New Roman"/>
                          <a:ea typeface="SimSun"/>
                        </a:rPr>
                        <a:t>15</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spc="-10">
                          <a:solidFill>
                            <a:srgbClr val="000000"/>
                          </a:solidFill>
                          <a:latin typeface="Times New Roman"/>
                          <a:ea typeface="SimSun"/>
                        </a:rPr>
                        <a:t>ИТОГО расходов на </a:t>
                      </a:r>
                      <a:r>
                        <a:rPr lang="ru-RU" sz="1800" spc="-25">
                          <a:solidFill>
                            <a:srgbClr val="000000"/>
                          </a:solidFill>
                          <a:latin typeface="Times New Roman"/>
                          <a:ea typeface="SimSun"/>
                        </a:rPr>
                        <a:t>обслуживание производства и</a:t>
                      </a:r>
                      <a:endParaRPr lang="ru-RU" sz="1800">
                        <a:latin typeface="Times New Roman"/>
                        <a:ea typeface="SimSun"/>
                      </a:endParaRPr>
                    </a:p>
                    <a:p>
                      <a:pPr algn="just">
                        <a:spcAft>
                          <a:spcPts val="0"/>
                        </a:spcAft>
                      </a:pPr>
                      <a:r>
                        <a:rPr lang="ru-RU" sz="1800" spc="-40">
                          <a:solidFill>
                            <a:srgbClr val="000000"/>
                          </a:solidFill>
                          <a:latin typeface="Times New Roman"/>
                          <a:ea typeface="SimSun"/>
                        </a:rPr>
                        <a:t>управление</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060">
                <a:tc>
                  <a:txBody>
                    <a:bodyPr/>
                    <a:lstStyle/>
                    <a:p>
                      <a:pPr algn="just">
                        <a:spcAft>
                          <a:spcPts val="0"/>
                        </a:spcAft>
                      </a:pPr>
                      <a:r>
                        <a:rPr lang="ru-RU" sz="1800">
                          <a:solidFill>
                            <a:srgbClr val="000000"/>
                          </a:solidFill>
                          <a:latin typeface="Times New Roman"/>
                          <a:ea typeface="SimSun"/>
                        </a:rPr>
                        <a:t>16</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spc="-35">
                          <a:solidFill>
                            <a:srgbClr val="000000"/>
                          </a:solidFill>
                          <a:latin typeface="Times New Roman"/>
                          <a:ea typeface="SimSun"/>
                        </a:rPr>
                        <a:t>Потери от брака</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060">
                <a:tc>
                  <a:txBody>
                    <a:bodyPr/>
                    <a:lstStyle/>
                    <a:p>
                      <a:pPr algn="just">
                        <a:spcAft>
                          <a:spcPts val="0"/>
                        </a:spcAft>
                      </a:pPr>
                      <a:r>
                        <a:rPr lang="ru-RU" sz="1800">
                          <a:solidFill>
                            <a:srgbClr val="000000"/>
                          </a:solidFill>
                          <a:latin typeface="Times New Roman"/>
                          <a:ea typeface="SimSun"/>
                        </a:rPr>
                        <a:t>17</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spc="-30">
                          <a:solidFill>
                            <a:srgbClr val="000000"/>
                          </a:solidFill>
                          <a:latin typeface="Times New Roman"/>
                          <a:ea typeface="SimSun"/>
                        </a:rPr>
                        <a:t>Прочие производственные расходы</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060">
                <a:tc>
                  <a:txBody>
                    <a:bodyPr/>
                    <a:lstStyle/>
                    <a:p>
                      <a:pPr algn="just">
                        <a:spcAft>
                          <a:spcPts val="0"/>
                        </a:spcAft>
                      </a:pPr>
                      <a:r>
                        <a:rPr lang="ru-RU" sz="1800">
                          <a:solidFill>
                            <a:srgbClr val="000000"/>
                          </a:solidFill>
                          <a:latin typeface="Times New Roman"/>
                          <a:ea typeface="SimSun"/>
                        </a:rPr>
                        <a:t>18</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spc="-5">
                          <a:solidFill>
                            <a:srgbClr val="000000"/>
                          </a:solidFill>
                          <a:latin typeface="Times New Roman"/>
                          <a:ea typeface="SimSun"/>
                        </a:rPr>
                        <a:t>Производственная себестоимость </a:t>
                      </a:r>
                      <a:r>
                        <a:rPr lang="ru-RU" sz="1800">
                          <a:solidFill>
                            <a:srgbClr val="000000"/>
                          </a:solidFill>
                          <a:latin typeface="Times New Roman"/>
                          <a:ea typeface="SimSun"/>
                        </a:rPr>
                        <a:t>товарной продукции</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060">
                <a:tc>
                  <a:txBody>
                    <a:bodyPr/>
                    <a:lstStyle/>
                    <a:p>
                      <a:pPr algn="just">
                        <a:spcAft>
                          <a:spcPts val="0"/>
                        </a:spcAft>
                      </a:pPr>
                      <a:r>
                        <a:rPr lang="ru-RU" sz="1800">
                          <a:solidFill>
                            <a:srgbClr val="000000"/>
                          </a:solidFill>
                          <a:latin typeface="Times New Roman"/>
                          <a:ea typeface="SimSun"/>
                        </a:rPr>
                        <a:t>19</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spc="-35">
                          <a:solidFill>
                            <a:srgbClr val="000000"/>
                          </a:solidFill>
                          <a:latin typeface="Times New Roman"/>
                          <a:ea typeface="SimSun"/>
                        </a:rPr>
                        <a:t>Внепроизводственные </a:t>
                      </a:r>
                      <a:r>
                        <a:rPr lang="ru-RU" sz="1800" spc="-25">
                          <a:solidFill>
                            <a:srgbClr val="000000"/>
                          </a:solidFill>
                          <a:latin typeface="Times New Roman"/>
                          <a:ea typeface="SimSun"/>
                        </a:rPr>
                        <a:t>(коммерческие) расходы</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060">
                <a:tc>
                  <a:txBody>
                    <a:bodyPr/>
                    <a:lstStyle/>
                    <a:p>
                      <a:pPr algn="just">
                        <a:spcAft>
                          <a:spcPts val="0"/>
                        </a:spcAft>
                      </a:pPr>
                      <a:r>
                        <a:rPr lang="ru-RU" sz="1800">
                          <a:solidFill>
                            <a:srgbClr val="000000"/>
                          </a:solidFill>
                          <a:latin typeface="Times New Roman"/>
                          <a:ea typeface="SimSun"/>
                        </a:rPr>
                        <a:t>20</a:t>
                      </a:r>
                      <a:endParaRPr lang="ru-RU" sz="180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dirty="0">
                          <a:solidFill>
                            <a:srgbClr val="000000"/>
                          </a:solidFill>
                          <a:latin typeface="Times New Roman"/>
                          <a:ea typeface="SimSun"/>
                        </a:rPr>
                        <a:t>Полная себестоимость товарной продукции</a:t>
                      </a:r>
                      <a:endParaRPr lang="ru-RU" sz="1800" dirty="0">
                        <a:latin typeface="Times New Roman"/>
                        <a:ea typeface="SimSun"/>
                      </a:endParaRPr>
                    </a:p>
                  </a:txBody>
                  <a:tcPr marL="19597" marR="195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0721" name="Rectangle 1"/>
          <p:cNvSpPr>
            <a:spLocks noChangeArrowheads="1"/>
          </p:cNvSpPr>
          <p:nvPr/>
        </p:nvSpPr>
        <p:spPr bwMode="auto">
          <a:xfrm>
            <a:off x="1587401" y="28545"/>
            <a:ext cx="5969198"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altLang="zh-CN" sz="20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Анализ себестоимости по калькуляционным статьям</a:t>
            </a:r>
            <a:endParaRPr kumimoji="0" lang="ru-RU" altLang="zh-CN"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угольник 1"/>
          <p:cNvSpPr/>
          <p:nvPr/>
        </p:nvSpPr>
        <p:spPr>
          <a:xfrm>
            <a:off x="323528" y="980728"/>
            <a:ext cx="8280920" cy="4708981"/>
          </a:xfrm>
          <a:prstGeom prst="rect">
            <a:avLst/>
          </a:prstGeom>
        </p:spPr>
        <p:txBody>
          <a:bodyPr wrap="square">
            <a:spAutoFit/>
          </a:bodyPr>
          <a:lstStyle/>
          <a:p>
            <a:r>
              <a:rPr lang="ru-RU" sz="2000" dirty="0" smtClean="0">
                <a:latin typeface="Times New Roman" pitchFamily="18" charset="0"/>
                <a:cs typeface="Times New Roman" pitchFamily="18" charset="0"/>
              </a:rPr>
              <a:t>Показатель затрат на рубль товарной продукции характеризует уровень себестоимости одного рубля обезличенной продукции. Он исчисляется как </a:t>
            </a:r>
            <a:r>
              <a:rPr lang="ru-RU" sz="2000" b="1" dirty="0" smtClean="0">
                <a:latin typeface="Times New Roman" pitchFamily="18" charset="0"/>
                <a:cs typeface="Times New Roman" pitchFamily="18" charset="0"/>
              </a:rPr>
              <a:t>частное от деления полной себестоимости всей товарное продукции на ее стоимость в оптовых ценах предприятия. </a:t>
            </a:r>
            <a:r>
              <a:rPr lang="ru-RU" sz="2000" dirty="0" smtClean="0">
                <a:latin typeface="Times New Roman" pitchFamily="18" charset="0"/>
                <a:cs typeface="Times New Roman" pitchFamily="18" charset="0"/>
              </a:rPr>
              <a:t>Это </a:t>
            </a:r>
            <a:r>
              <a:rPr lang="ru-RU" sz="2000" b="1"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наиболее обобщающий показатель себестоимости продукции, выражающий ее прямую связь с прибылью. К достоинствам этого показателя можно также отнести его динамичность и широкую сопоставимость.</a:t>
            </a:r>
          </a:p>
          <a:p>
            <a:r>
              <a:rPr lang="ru-RU" sz="2000" dirty="0" smtClean="0">
                <a:latin typeface="Times New Roman" pitchFamily="18" charset="0"/>
                <a:cs typeface="Times New Roman" pitchFamily="18" charset="0"/>
              </a:rPr>
              <a:t>Непосредственное влияние на изменение уровня затрат на рубль товарной продукции оказывают 4 фактора, которые находятся с ним в прямой функциональной связи:</a:t>
            </a:r>
          </a:p>
          <a:p>
            <a:pPr lvl="0"/>
            <a:r>
              <a:rPr lang="ru-RU" sz="2000" dirty="0" smtClean="0">
                <a:latin typeface="Times New Roman" pitchFamily="18" charset="0"/>
                <a:cs typeface="Times New Roman" pitchFamily="18" charset="0"/>
              </a:rPr>
              <a:t>изменение структуры выпущенной продукции;</a:t>
            </a:r>
          </a:p>
          <a:p>
            <a:pPr lvl="0"/>
            <a:r>
              <a:rPr lang="ru-RU" sz="2000" dirty="0" smtClean="0">
                <a:latin typeface="Times New Roman" pitchFamily="18" charset="0"/>
                <a:cs typeface="Times New Roman" pitchFamily="18" charset="0"/>
              </a:rPr>
              <a:t>изменение уровня затрат на производство отдельных изделий;</a:t>
            </a:r>
          </a:p>
          <a:p>
            <a:pPr lvl="0"/>
            <a:r>
              <a:rPr lang="ru-RU" sz="2000" dirty="0" smtClean="0">
                <a:latin typeface="Times New Roman" pitchFamily="18" charset="0"/>
                <a:cs typeface="Times New Roman" pitchFamily="18" charset="0"/>
              </a:rPr>
              <a:t>изменение цен и тарифов на потребленные материальные ресурсы;</a:t>
            </a:r>
          </a:p>
          <a:p>
            <a:pPr lvl="0"/>
            <a:r>
              <a:rPr lang="ru-RU" sz="2000" dirty="0" smtClean="0">
                <a:latin typeface="Times New Roman" pitchFamily="18" charset="0"/>
                <a:cs typeface="Times New Roman" pitchFamily="18" charset="0"/>
              </a:rPr>
              <a:t>изменение оптовых цен на продукцию.</a:t>
            </a:r>
            <a:endParaRPr lang="ru-RU" sz="20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угольник 1"/>
          <p:cNvSpPr/>
          <p:nvPr/>
        </p:nvSpPr>
        <p:spPr>
          <a:xfrm>
            <a:off x="323528" y="548680"/>
            <a:ext cx="8280920" cy="5940088"/>
          </a:xfrm>
          <a:prstGeom prst="rect">
            <a:avLst/>
          </a:prstGeom>
        </p:spPr>
        <p:txBody>
          <a:bodyPr wrap="square">
            <a:spAutoFit/>
          </a:bodyPr>
          <a:lstStyle/>
          <a:p>
            <a:r>
              <a:rPr lang="ru-RU" sz="2000" dirty="0" smtClean="0">
                <a:latin typeface="Times New Roman" pitchFamily="18" charset="0"/>
                <a:cs typeface="Times New Roman" pitchFamily="18" charset="0"/>
              </a:rPr>
              <a:t>Главными задачами анализа материальных затрат как важнейшего слагаемого себестоимости продукции являются:</a:t>
            </a:r>
          </a:p>
          <a:p>
            <a:r>
              <a:rPr lang="ru-RU" sz="2000" dirty="0" smtClean="0">
                <a:latin typeface="Times New Roman" pitchFamily="18" charset="0"/>
                <a:cs typeface="Times New Roman" pitchFamily="18" charset="0"/>
              </a:rPr>
              <a:t>• выявление и измерение влияния отдельных групп факторов на отклонение затрат от плана и их изменение по сравнению с предшествующими периодами;</a:t>
            </a:r>
          </a:p>
          <a:p>
            <a:r>
              <a:rPr lang="ru-RU" sz="2000" dirty="0" smtClean="0">
                <a:latin typeface="Times New Roman" pitchFamily="18" charset="0"/>
                <a:cs typeface="Times New Roman" pitchFamily="18" charset="0"/>
              </a:rPr>
              <a:t>• выявление резервов экономии материальных затрат и путей их мобилизации.</a:t>
            </a:r>
          </a:p>
          <a:p>
            <a:r>
              <a:rPr lang="ru-RU" sz="2000" dirty="0" smtClean="0">
                <a:latin typeface="Times New Roman" pitchFamily="18" charset="0"/>
                <a:cs typeface="Times New Roman" pitchFamily="18" charset="0"/>
              </a:rPr>
              <a:t>При изучении причин отклонений уровня материальных затрат от планового, предшествующего периода и других баз сравнения эти причины условно называют факторами </a:t>
            </a:r>
            <a:r>
              <a:rPr lang="ru-RU" sz="2000" i="1" dirty="0" smtClean="0">
                <a:latin typeface="Times New Roman" pitchFamily="18" charset="0"/>
                <a:cs typeface="Times New Roman" pitchFamily="18" charset="0"/>
              </a:rPr>
              <a:t>цен, норм и замены. </a:t>
            </a:r>
            <a:r>
              <a:rPr lang="ru-RU" sz="2000" dirty="0" smtClean="0">
                <a:latin typeface="Times New Roman" pitchFamily="18" charset="0"/>
                <a:cs typeface="Times New Roman" pitchFamily="18" charset="0"/>
              </a:rPr>
              <a:t>Под факторами цен подразумевают не только изменение цены на сырье и материалы, но и изменение транспортно-заготовительных расходов. Фактор норм отражает не только изменение самих норм расхода, но и отклонение фактического расхода на единицу продукции (удельного расхода) от норм. Под фактором замены понимается, помимо воздействия полной замены одних видов материальных ценностей другими, изменение их содержания в смесях (рецептуры) и содержания в них полезных веществ (особенно распространено в пищевой промышленности).</a:t>
            </a:r>
            <a:endParaRPr lang="ru-RU" sz="20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0" y="620688"/>
            <a:ext cx="9144000"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58775" algn="just" defTabSz="914400" rtl="0" eaLnBrk="1" fontAlgn="base" latinLnBrk="0" hangingPunct="1">
              <a:lnSpc>
                <a:spcPct val="100000"/>
              </a:lnSpc>
              <a:spcBef>
                <a:spcPct val="0"/>
              </a:spcBef>
              <a:spcAft>
                <a:spcPct val="0"/>
              </a:spcAft>
              <a:buClrTx/>
              <a:buSzTx/>
              <a:buFontTx/>
              <a:buNone/>
              <a:tabLst/>
            </a:pPr>
            <a:r>
              <a:rPr kumimoji="0" lang="ru-RU" altLang="zh-CN" sz="20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4</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ru-RU" altLang="zh-CN" sz="20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Комплексными называют затраты, состоящие из нескольких элементов. В составе себестоимости выделяются следующие группы комплексных расходов: расходы на подготовку и освоение производства новых видов продукции; расходы на обслуживание производства и управления им ( в них входят три статьи — расходы на содержание и эксплуатацию оборудования, цеховые расходы, общезаводские (общехозяйственные) расходы); потери от брака; прочие производственные расходы; внепроизводственные (коммерческие) расходы.</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ru-RU" altLang="zh-CN" sz="20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В каждую статью комплексных расходов включаются затраты различного экономического характера и назначения. Они в учете детализируются на более дробные позиции, объединяющие расходы одинакового целевого назначения. Поэтому отклонение от сметы расходов определяются не по статье в целом, а по отдельным входящим в нее позициям. Затем подсчитываются раздельно суммы превышение плана по одним позициям и экономии по другим. Оценивая полученные изменения необходимо учитывать зависимость отдельных расходов от плана по объему производства и численности работников, а также от других условий производства.</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угольник 1"/>
          <p:cNvSpPr/>
          <p:nvPr/>
        </p:nvSpPr>
        <p:spPr>
          <a:xfrm>
            <a:off x="611560" y="548680"/>
            <a:ext cx="7488832" cy="5262979"/>
          </a:xfrm>
          <a:prstGeom prst="rect">
            <a:avLst/>
          </a:prstGeom>
        </p:spPr>
        <p:txBody>
          <a:bodyPr wrap="square">
            <a:spAutoFit/>
          </a:bodyPr>
          <a:lstStyle/>
          <a:p>
            <a:r>
              <a:rPr lang="ru-RU" sz="2400" dirty="0" smtClean="0">
                <a:latin typeface="Times New Roman" pitchFamily="18" charset="0"/>
                <a:cs typeface="Times New Roman" pitchFamily="18" charset="0"/>
              </a:rPr>
              <a:t>По признаку зависимости от объема производства расходы делятся на не зависящие от степени выполнения плана — </a:t>
            </a:r>
            <a:r>
              <a:rPr lang="ru-RU" sz="2400" i="1" dirty="0" smtClean="0">
                <a:latin typeface="Times New Roman" pitchFamily="18" charset="0"/>
                <a:cs typeface="Times New Roman" pitchFamily="18" charset="0"/>
              </a:rPr>
              <a:t>условно-постоянные </a:t>
            </a:r>
            <a:r>
              <a:rPr lang="ru-RU" sz="2400" dirty="0" smtClean="0">
                <a:latin typeface="Times New Roman" pitchFamily="18" charset="0"/>
                <a:cs typeface="Times New Roman" pitchFamily="18" charset="0"/>
              </a:rPr>
              <a:t>и зависящие — </a:t>
            </a:r>
            <a:r>
              <a:rPr lang="ru-RU" sz="2400" i="1" dirty="0" smtClean="0">
                <a:latin typeface="Times New Roman" pitchFamily="18" charset="0"/>
                <a:cs typeface="Times New Roman" pitchFamily="18" charset="0"/>
              </a:rPr>
              <a:t>переменные. </a:t>
            </a:r>
            <a:r>
              <a:rPr lang="ru-RU" sz="2400" dirty="0" smtClean="0">
                <a:latin typeface="Times New Roman" pitchFamily="18" charset="0"/>
                <a:cs typeface="Times New Roman" pitchFamily="18" charset="0"/>
              </a:rPr>
              <a:t>Переменные расходы также можно подразделить на </a:t>
            </a:r>
            <a:r>
              <a:rPr lang="ru-RU" sz="2400" i="1" dirty="0" smtClean="0">
                <a:latin typeface="Times New Roman" pitchFamily="18" charset="0"/>
                <a:cs typeface="Times New Roman" pitchFamily="18" charset="0"/>
              </a:rPr>
              <a:t>условно-пропорциональные, </a:t>
            </a:r>
            <a:r>
              <a:rPr lang="ru-RU" sz="2400" dirty="0" smtClean="0">
                <a:latin typeface="Times New Roman" pitchFamily="18" charset="0"/>
                <a:cs typeface="Times New Roman" pitchFamily="18" charset="0"/>
              </a:rPr>
              <a:t>которые при перевыполнении плана по объему продукции возрастают почти в полном соответствии с процентом выполнения этого плана, и </a:t>
            </a:r>
            <a:r>
              <a:rPr lang="ru-RU" sz="2400" i="1" dirty="0" smtClean="0">
                <a:latin typeface="Times New Roman" pitchFamily="18" charset="0"/>
                <a:cs typeface="Times New Roman" pitchFamily="18" charset="0"/>
              </a:rPr>
              <a:t>дигрессивные, </a:t>
            </a:r>
            <a:r>
              <a:rPr lang="ru-RU" sz="2400" dirty="0" smtClean="0">
                <a:latin typeface="Times New Roman" pitchFamily="18" charset="0"/>
                <a:cs typeface="Times New Roman" pitchFamily="18" charset="0"/>
              </a:rPr>
              <a:t>рост которых в той или иной мере отстает от сверхпланового роста объема производства.</a:t>
            </a:r>
          </a:p>
          <a:p>
            <a:r>
              <a:rPr lang="ru-RU" sz="2400" dirty="0" smtClean="0">
                <a:latin typeface="Times New Roman" pitchFamily="18" charset="0"/>
                <a:cs typeface="Times New Roman" pitchFamily="18" charset="0"/>
              </a:rPr>
              <a:t>Согласно исследованиям, при незначительных отклонениях объема производства от плана (в пределах ±5%) цеховые и общезаводские расходы остаются неизменными.</a:t>
            </a:r>
            <a:endParaRPr lang="ru-RU" sz="2400"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611560" y="692696"/>
            <a:ext cx="8064896"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57188" algn="l" defTabSz="914400" rtl="0" eaLnBrk="1" fontAlgn="base" latinLnBrk="0" hangingPunct="1">
              <a:lnSpc>
                <a:spcPct val="100000"/>
              </a:lnSpc>
              <a:spcBef>
                <a:spcPct val="0"/>
              </a:spcBef>
              <a:spcAft>
                <a:spcPct val="0"/>
              </a:spcAft>
              <a:buClrTx/>
              <a:buSzTx/>
              <a:buFontTx/>
              <a:buNone/>
              <a:tabLst/>
            </a:pPr>
            <a:r>
              <a:rPr kumimoji="0" lang="ru-RU" altLang="zh-CN" sz="20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Из-за отсутствия определенных коэффициентов, определяющих допустимое увеличение переменной части комплексных расходов при сверхплановом росте объема продукции, на практике при анализе комплексных статей себестоимости переменные расходы пересчитывают на процент выполнения плана по выпуску продукции, а условно-постоянные расходы ограничивают пределами сметы. Однако ни по одной статье комплексных расходов отклонения не должны возрастать пропорционально изменению объема производства: во всех случаях должна быть достигнута относительная экономия.</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65125" algn="l" defTabSz="914400" rtl="0" eaLnBrk="0" fontAlgn="base" latinLnBrk="0" hangingPunct="0">
              <a:lnSpc>
                <a:spcPct val="100000"/>
              </a:lnSpc>
              <a:spcBef>
                <a:spcPct val="0"/>
              </a:spcBef>
              <a:spcAft>
                <a:spcPct val="0"/>
              </a:spcAft>
              <a:buClrTx/>
              <a:buSzTx/>
              <a:buFontTx/>
              <a:buNone/>
              <a:tabLst/>
            </a:pPr>
            <a:r>
              <a:rPr kumimoji="0" lang="ru-RU" altLang="zh-CN" sz="20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По возможностям воздействия самого предприятия отклонения — как перерасход, так и экономия — подразделяются на </a:t>
            </a:r>
            <a:r>
              <a:rPr kumimoji="0" lang="ru-RU" altLang="zh-CN" sz="2000" b="0" i="1"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зависящие </a:t>
            </a:r>
            <a:r>
              <a:rPr kumimoji="0" lang="ru-RU" altLang="zh-CN" sz="20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и </a:t>
            </a:r>
            <a:r>
              <a:rPr kumimoji="0" lang="ru-RU" altLang="zh-CN" sz="2000" b="0" i="1"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не зависящие </a:t>
            </a:r>
            <a:r>
              <a:rPr kumimoji="0" lang="ru-RU" altLang="zh-CN" sz="20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от него.</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65125" algn="l" defTabSz="914400" rtl="0" eaLnBrk="0" fontAlgn="base" latinLnBrk="0" hangingPunct="0">
              <a:lnSpc>
                <a:spcPct val="100000"/>
              </a:lnSpc>
              <a:spcBef>
                <a:spcPct val="0"/>
              </a:spcBef>
              <a:spcAft>
                <a:spcPct val="0"/>
              </a:spcAft>
              <a:buClrTx/>
              <a:buSzTx/>
              <a:buFontTx/>
              <a:buNone/>
              <a:tabLst/>
            </a:pPr>
            <a:r>
              <a:rPr kumimoji="0" lang="ru-RU" altLang="zh-CN" sz="20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По характеру причин, вызвавших отклонения, различаются: экономия, являющаяся и не являющаяся заслугой предприятия; перерасход, неоправданный и оправданный, который не считается виной предприятия.</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65125" algn="l" defTabSz="914400" rtl="0" eaLnBrk="0" fontAlgn="base" latinLnBrk="0" hangingPunct="0">
              <a:lnSpc>
                <a:spcPct val="100000"/>
              </a:lnSpc>
              <a:spcBef>
                <a:spcPct val="0"/>
              </a:spcBef>
              <a:spcAft>
                <a:spcPct val="0"/>
              </a:spcAft>
              <a:buClrTx/>
              <a:buSzTx/>
              <a:buFontTx/>
              <a:buNone/>
              <a:tabLst/>
            </a:pP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467544" y="618662"/>
            <a:ext cx="8280920" cy="52014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571500" algn="just" defTabSz="914400" rtl="0" eaLnBrk="1" fontAlgn="base" latinLnBrk="0" hangingPunct="1">
              <a:lnSpc>
                <a:spcPct val="100000"/>
              </a:lnSpc>
              <a:spcBef>
                <a:spcPct val="0"/>
              </a:spcBef>
              <a:spcAft>
                <a:spcPct val="0"/>
              </a:spcAft>
              <a:buClrTx/>
              <a:buSzTx/>
              <a:buFontTx/>
              <a:buNone/>
              <a:tabLst/>
            </a:pPr>
            <a:r>
              <a:rPr kumimoji="0" lang="ru-RU" altLang="zh-CN" sz="32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1.</a:t>
            </a: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Совокупность затрат на производство и реализацию продукции включается в бюджет расходов и определяет структуру себестоимости продукции (работ, услуг). В составе себестоимости различают группы затрат, которые детализируются по отдельным видам затрат. </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pP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Общая характеристика затрат на производство и реализацию продукции (работ, услуг) может осуществляться в такой последовательности:</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pP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1) определение структуры и видов затрат, составление сметы затрат на основании производственной программы;</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pP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2) расчет физического объема и стоимости затрат на единицу продукции (работ, услуг), </a:t>
            </a:r>
            <a:r>
              <a:rPr kumimoji="0" lang="ru-RU" altLang="zh-CN" sz="2000" b="0" i="0" u="none" strike="noStrike" cap="none" normalizeH="0" baseline="0" dirty="0" err="1" smtClean="0">
                <a:ln>
                  <a:noFill/>
                </a:ln>
                <a:solidFill>
                  <a:schemeClr val="tx1"/>
                </a:solidFill>
                <a:effectLst/>
                <a:latin typeface="Times New Roman" pitchFamily="18" charset="0"/>
                <a:ea typeface="SimSun" pitchFamily="2" charset="-122"/>
                <a:cs typeface="Times New Roman" pitchFamily="18" charset="0"/>
              </a:rPr>
              <a:t>калькулирование</a:t>
            </a: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по видам затрат;</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pP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3) сводный расчет затрат по участкам (цехам) и видам деятельности.</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pP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Для различных отраслей используются разные методические подходы по определению затрат на производство продукции (работ, услуг). Чаще всего для сравнительного анализа затрат на производство используются затраты на 1 руб. выпускаемой продукции.</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683568" y="117693"/>
            <a:ext cx="7992888"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58775" algn="just" defTabSz="914400" rtl="0" eaLnBrk="1" fontAlgn="base" latinLnBrk="0" hangingPunct="1">
              <a:lnSpc>
                <a:spcPct val="100000"/>
              </a:lnSpc>
              <a:spcBef>
                <a:spcPct val="0"/>
              </a:spcBef>
              <a:spcAft>
                <a:spcPct val="0"/>
              </a:spcAft>
              <a:buClrTx/>
              <a:buSzTx/>
              <a:buFontTx/>
              <a:buNone/>
              <a:tabLst/>
            </a:pPr>
            <a:r>
              <a:rPr kumimoji="0" lang="ru-RU" altLang="zh-CN" sz="2400" b="1"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 Анализ расходов на обслуживание производства и управление им.</a:t>
            </a:r>
            <a:endParaRPr kumimoji="0" lang="ru-RU" altLang="zh-CN"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ru-RU" altLang="zh-CN" sz="24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Анализ расходов на обслуживание производства и управление начинается с изучения динамики их абсолютных сумм и доли в нормативно чистой продукции.</a:t>
            </a:r>
            <a:endParaRPr kumimoji="0" lang="ru-RU" altLang="zh-CN"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58775" algn="just" defTabSz="914400" rtl="0" eaLnBrk="0" fontAlgn="base" latinLnBrk="0" hangingPunct="0">
              <a:lnSpc>
                <a:spcPct val="100000"/>
              </a:lnSpc>
              <a:spcBef>
                <a:spcPct val="0"/>
              </a:spcBef>
              <a:spcAft>
                <a:spcPct val="0"/>
              </a:spcAft>
              <a:buClrTx/>
              <a:buSzTx/>
              <a:buFontTx/>
              <a:buNone/>
              <a:tabLst/>
            </a:pPr>
            <a:r>
              <a:rPr kumimoji="0" lang="ru-RU" altLang="zh-CN" sz="24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Изучение динамики абсолютных сумм расходов проводится с точки зрения выяснения влияния на их изменение мероприятий по усилению режима экономии, совершенствованию обслуживания производства и управления им. Изучение динамика расходов имеет также значение для проверки обоснованности запланированного роста или снижения отдельных статей и расходов. Запланированное изменение их сумм должно вытекать из предусмотренного изменения численности обслуживающего и управленческого персонала, роста организационно-технического уровня предприятия и других условий хозяйствования, влияющих на размер соответствующих статей расходов.</a:t>
            </a:r>
            <a:endParaRPr kumimoji="0" lang="ru-RU" altLang="zh-CN"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467544" y="692696"/>
            <a:ext cx="8352928"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58775" algn="l" defTabSz="914400" rtl="0" eaLnBrk="1" fontAlgn="base" latinLnBrk="0" hangingPunct="1">
              <a:lnSpc>
                <a:spcPct val="100000"/>
              </a:lnSpc>
              <a:spcBef>
                <a:spcPct val="0"/>
              </a:spcBef>
              <a:spcAft>
                <a:spcPct val="0"/>
              </a:spcAft>
              <a:buClrTx/>
              <a:buSzTx/>
              <a:buFontTx/>
              <a:buNone/>
              <a:tabLst/>
            </a:pPr>
            <a:r>
              <a:rPr kumimoji="0" lang="ru-RU" altLang="zh-CN" sz="2400" b="1"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Внепроизводственные расходы. </a:t>
            </a:r>
            <a:r>
              <a:rPr kumimoji="0" lang="ru-RU" altLang="zh-CN" sz="24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К ним относятся все расходы на тару, доставку ее на станцию назначения, погрузку, а также прочие расходы по сбыту. Эти расходы зависят от объема отгруженной продукции, т. е. являются переменными. Корректировка сметы по ним должна проводиться исходя из</a:t>
            </a:r>
            <a:endParaRPr kumimoji="0" lang="ru-RU" altLang="zh-CN"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58775" algn="l" defTabSz="914400" rtl="0" eaLnBrk="0" fontAlgn="base" latinLnBrk="0" hangingPunct="0">
              <a:lnSpc>
                <a:spcPct val="100000"/>
              </a:lnSpc>
              <a:spcBef>
                <a:spcPct val="0"/>
              </a:spcBef>
              <a:spcAft>
                <a:spcPct val="0"/>
              </a:spcAft>
              <a:buClrTx/>
              <a:buSzTx/>
              <a:buFontTx/>
              <a:buNone/>
              <a:tabLst/>
            </a:pPr>
            <a:r>
              <a:rPr kumimoji="0" lang="ru-RU" altLang="zh-CN" sz="24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изменения  </a:t>
            </a:r>
            <a:r>
              <a:rPr kumimoji="0" lang="ru-RU" altLang="zh-CN" sz="2400" b="0" i="1"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натурального  объема  отгрузки,  </a:t>
            </a:r>
            <a:r>
              <a:rPr kumimoji="0" lang="ru-RU" altLang="zh-CN" sz="24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так  как  расходы  на упаковку  и отгрузку пропорциональны весу и габаритам изделия, а не их стоимости.</a:t>
            </a:r>
            <a:endParaRPr kumimoji="0" lang="ru-RU" altLang="zh-CN"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61950" algn="l" defTabSz="914400" rtl="0" eaLnBrk="0" fontAlgn="base" latinLnBrk="0" hangingPunct="0">
              <a:lnSpc>
                <a:spcPct val="100000"/>
              </a:lnSpc>
              <a:spcBef>
                <a:spcPct val="0"/>
              </a:spcBef>
              <a:spcAft>
                <a:spcPct val="0"/>
              </a:spcAft>
              <a:buClrTx/>
              <a:buSzTx/>
              <a:buFontTx/>
              <a:buNone/>
              <a:tabLst/>
            </a:pPr>
            <a:r>
              <a:rPr kumimoji="0" lang="ru-RU" altLang="zh-CN" sz="24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При подсчете резервов снижения внепроизводственных расходов надо стремиться возможно полнее выявить перерасходы по отдельным видам этих расходов, не допуская их </a:t>
            </a:r>
            <a:r>
              <a:rPr kumimoji="0" lang="ru-RU" altLang="zh-CN" sz="2400" b="0" i="0" u="none" strike="noStrike" cap="none" normalizeH="0" baseline="0" dirty="0" err="1" smtClean="0">
                <a:ln>
                  <a:noFill/>
                </a:ln>
                <a:solidFill>
                  <a:srgbClr val="000000"/>
                </a:solidFill>
                <a:effectLst/>
                <a:latin typeface="Times New Roman" pitchFamily="18" charset="0"/>
                <a:ea typeface="SimSun" pitchFamily="2" charset="-122"/>
                <a:cs typeface="Times New Roman" pitchFamily="18" charset="0"/>
              </a:rPr>
              <a:t>сальдирования</a:t>
            </a:r>
            <a:r>
              <a:rPr kumimoji="0" lang="ru-RU" altLang="zh-CN" sz="2400" b="0" i="0" u="none" strike="noStrike" cap="none" normalizeH="0" baseline="0" dirty="0" smtClean="0">
                <a:ln>
                  <a:noFill/>
                </a:ln>
                <a:solidFill>
                  <a:srgbClr val="000000"/>
                </a:solidFill>
                <a:effectLst/>
                <a:latin typeface="Times New Roman" pitchFamily="18" charset="0"/>
                <a:ea typeface="SimSun" pitchFamily="2" charset="-122"/>
                <a:cs typeface="Times New Roman" pitchFamily="18" charset="0"/>
              </a:rPr>
              <a:t> с экономией затрат на другие цели.</a:t>
            </a:r>
            <a:endParaRPr kumimoji="0" lang="ru-RU" altLang="zh-CN"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61950" algn="l" defTabSz="914400" rtl="0" eaLnBrk="0" fontAlgn="base" latinLnBrk="0" hangingPunct="0">
              <a:lnSpc>
                <a:spcPct val="100000"/>
              </a:lnSpc>
              <a:spcBef>
                <a:spcPct val="0"/>
              </a:spcBef>
              <a:spcAft>
                <a:spcPct val="0"/>
              </a:spcAft>
              <a:buClrTx/>
              <a:buSzTx/>
              <a:buFontTx/>
              <a:buNone/>
              <a:tabLst/>
            </a:pPr>
            <a:endParaRPr kumimoji="0" lang="ru-RU" altLang="zh-CN"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323528" y="982176"/>
            <a:ext cx="8424936"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571500" algn="just" defTabSz="914400" rtl="0" eaLnBrk="1" fontAlgn="base" latinLnBrk="0" hangingPunct="1">
              <a:lnSpc>
                <a:spcPct val="100000"/>
              </a:lnSpc>
              <a:spcBef>
                <a:spcPct val="0"/>
              </a:spcBef>
              <a:spcAft>
                <a:spcPct val="0"/>
              </a:spcAft>
              <a:buClrTx/>
              <a:buSzTx/>
              <a:buFontTx/>
              <a:buNone/>
              <a:tabLst/>
            </a:pPr>
            <a:r>
              <a:rPr kumimoji="0" lang="ru-R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Структура себестоимости и ее величина оказывают прямое влияние на прибыль, размер и уровень цен, экономическую эффективность отдельных организационно-экономических и технических мероприятий.</a:t>
            </a:r>
            <a:endParaRPr kumimoji="0" lang="ru-RU" altLang="zh-CN"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pPr>
            <a:r>
              <a:rPr kumimoji="0" lang="ru-R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На структуру затрат влияют конкретные условия финансово-хозяйственной деятельности предприятия и различные факторы, к которым относятся:</a:t>
            </a:r>
            <a:endParaRPr kumimoji="0" lang="ru-RU" altLang="zh-CN"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pPr>
            <a:r>
              <a:rPr kumimoji="0" lang="ru-R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техническая оснащенность производства;</a:t>
            </a:r>
            <a:endParaRPr kumimoji="0" lang="ru-RU" altLang="zh-CN"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pPr>
            <a:r>
              <a:rPr kumimoji="0" lang="ru-R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уровень автоматизации и механизации труда;</a:t>
            </a:r>
            <a:endParaRPr kumimoji="0" lang="ru-RU" altLang="zh-CN"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pPr>
            <a:r>
              <a:rPr kumimoji="0" lang="ru-R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специализация (универсальность) технико-экономической деятельности;</a:t>
            </a:r>
            <a:endParaRPr kumimoji="0" lang="ru-RU" altLang="zh-CN"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pPr>
            <a:r>
              <a:rPr kumimoji="0" lang="ru-R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природно-климатические условия;</a:t>
            </a:r>
            <a:endParaRPr kumimoji="0" lang="ru-RU" altLang="zh-CN"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pPr>
            <a:r>
              <a:rPr kumimoji="0" lang="ru-R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 месторасположение предприятия.</a:t>
            </a:r>
            <a:endParaRPr kumimoji="0" lang="ru-RU" altLang="zh-CN"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539552" y="836712"/>
            <a:ext cx="8352928"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571500" algn="just" defTabSz="914400" rtl="0" eaLnBrk="1" fontAlgn="base" latinLnBrk="0" hangingPunct="1">
              <a:lnSpc>
                <a:spcPct val="100000"/>
              </a:lnSpc>
              <a:spcBef>
                <a:spcPct val="0"/>
              </a:spcBef>
              <a:spcAft>
                <a:spcPct val="0"/>
              </a:spcAft>
              <a:buClrTx/>
              <a:buSzTx/>
              <a:buFontTx/>
              <a:buNone/>
              <a:tabLst>
                <a:tab pos="22860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 рамках диагностики финансово-хозяйственной деятельности предприятия выполняется расчет влияния каждого фактора на себестоимость продукции. При этом факторы делятся на группы:</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Char char="•"/>
              <a:tabLst>
                <a:tab pos="228600" algn="l"/>
              </a:tabLst>
            </a:pPr>
            <a:r>
              <a:rPr kumimoji="0" lang="ru-R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прямо зависящие от работы предприятия (снижение расхода сырья, материалов, топлива и электроэнергии на единицу продукции, изменение структуры потребляемых сырья, материалов, топлива и электроэнергии; улучшение использования основных фондов);</a:t>
            </a:r>
            <a:endParaRPr kumimoji="0" lang="ru-RU" altLang="zh-CN"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Char char="•"/>
              <a:tabLst>
                <a:tab pos="228600" algn="l"/>
              </a:tabLst>
            </a:pPr>
            <a:r>
              <a:rPr kumimoji="0" lang="ru-RU" altLang="zh-CN" sz="24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не зависящие от работы предприятия (природно-климатические условия и месторасположение предприятия, емкость сырьевой базы, размещение производственных участков, цехов, комплексов).</a:t>
            </a:r>
            <a:endParaRPr kumimoji="0" lang="ru-RU" altLang="zh-CN"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Прямоугольник 3"/>
          <p:cNvSpPr/>
          <p:nvPr/>
        </p:nvSpPr>
        <p:spPr>
          <a:xfrm>
            <a:off x="323528" y="476672"/>
            <a:ext cx="8496944" cy="5940088"/>
          </a:xfrm>
          <a:prstGeom prst="rect">
            <a:avLst/>
          </a:prstGeom>
        </p:spPr>
        <p:txBody>
          <a:bodyPr wrap="square">
            <a:spAutoFit/>
          </a:bodyPr>
          <a:lstStyle/>
          <a:p>
            <a:r>
              <a:rPr lang="ru-RU" sz="2000" dirty="0" smtClean="0">
                <a:latin typeface="Times New Roman" pitchFamily="18" charset="0"/>
                <a:cs typeface="Times New Roman" pitchFamily="18" charset="0"/>
              </a:rPr>
              <a:t>Себестоимость продукции — это выраженные в денежной форме затраты на ее производство и реализацию. В себестоимости продукции как синтетическом показателе отражаются все стороны производственной и финансово-хозяйственной деятельности предприятия: степень использования материальных, трудовых и финансовых ресурсов, качество работы отдельных работников и руководства в целом.</a:t>
            </a:r>
          </a:p>
          <a:p>
            <a:r>
              <a:rPr lang="ru-RU" sz="2000" dirty="0" smtClean="0">
                <a:latin typeface="Times New Roman" pitchFamily="18" charset="0"/>
                <a:cs typeface="Times New Roman" pitchFamily="18" charset="0"/>
              </a:rPr>
              <a:t>Исчисление этого показателя необходимо по многим причинам, в том числе для определения рентабельности отдельных видов продукции и производства в целом, определения оптовых цен на продукцию, осуществления внутрипроизводственного хозрасчета, исчисления национального дохода в масштабах страны. Себестоимость продукции является одним из основных факторов формирования прибыли. Если она повысилась, то при остальных равных условиях размер прибыли за этот период обязательно уменьшиться за счет этого фактора на такую же величину. Между размерами величины прибыли и себестоимости существует обратная функциональная зависимость. Чем меньше себестоимость, тем больше прибыль, и наоборот. Себестоимость является одной из основных частей хозяйственной деятельности и соответственно одним из важнейших элементов этого объекта управления.</a:t>
            </a:r>
            <a:endParaRPr lang="ru-RU" sz="20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Прямоугольник 3"/>
          <p:cNvSpPr/>
          <p:nvPr/>
        </p:nvSpPr>
        <p:spPr>
          <a:xfrm>
            <a:off x="611560" y="197346"/>
            <a:ext cx="7992888" cy="6001643"/>
          </a:xfrm>
          <a:prstGeom prst="rect">
            <a:avLst/>
          </a:prstGeom>
        </p:spPr>
        <p:txBody>
          <a:bodyPr wrap="square">
            <a:spAutoFit/>
          </a:bodyPr>
          <a:lstStyle/>
          <a:p>
            <a:r>
              <a:rPr lang="ru-RU" sz="2400" dirty="0" smtClean="0">
                <a:latin typeface="Times New Roman" pitchFamily="18" charset="0"/>
                <a:cs typeface="Times New Roman" pitchFamily="18" charset="0"/>
              </a:rPr>
              <a:t>Основными  задачами   анализа  себестоимости  продукции   (работ,   услуг) являются:</a:t>
            </a:r>
          </a:p>
          <a:p>
            <a:r>
              <a:rPr lang="ru-RU" sz="2400" dirty="0" smtClean="0">
                <a:latin typeface="Times New Roman" pitchFamily="18" charset="0"/>
                <a:cs typeface="Times New Roman" pitchFamily="18" charset="0"/>
              </a:rPr>
              <a:t>• объективная оценка выполнения плана по себестоимости и ее изменения относительно прошлых отчетных периодов, а также соблюдения действующего законодательства, договорной и финансовой дисциплины;</a:t>
            </a:r>
          </a:p>
          <a:p>
            <a:r>
              <a:rPr lang="ru-RU" sz="2400" dirty="0" smtClean="0">
                <a:latin typeface="Times New Roman" pitchFamily="18" charset="0"/>
                <a:cs typeface="Times New Roman" pitchFamily="18" charset="0"/>
              </a:rPr>
              <a:t>• исследование причин, вызвавших отклонение показателей от их плановых значений;</a:t>
            </a:r>
          </a:p>
          <a:p>
            <a:r>
              <a:rPr lang="ru-RU" sz="2400" dirty="0" smtClean="0">
                <a:latin typeface="Times New Roman" pitchFamily="18" charset="0"/>
                <a:cs typeface="Times New Roman" pitchFamily="18" charset="0"/>
              </a:rPr>
              <a:t>• обеспечение центров ответственности по затратам необходимой информацией для оперативного управления формированием себестоимости продукции;</a:t>
            </a:r>
          </a:p>
          <a:p>
            <a:r>
              <a:rPr lang="ru-RU" sz="2400" dirty="0" smtClean="0">
                <a:latin typeface="Times New Roman" pitchFamily="18" charset="0"/>
                <a:cs typeface="Times New Roman" pitchFamily="18" charset="0"/>
              </a:rPr>
              <a:t>• содействие выработке оптимальной величины плановых затрат, плановых и нормативных калькуляций на отдельные изделия и виды продукции;</a:t>
            </a:r>
          </a:p>
          <a:p>
            <a:r>
              <a:rPr lang="ru-RU" sz="2400" dirty="0" smtClean="0">
                <a:latin typeface="Times New Roman" pitchFamily="18" charset="0"/>
                <a:cs typeface="Times New Roman" pitchFamily="18" charset="0"/>
              </a:rPr>
              <a:t>• выявление и сводный подсчет резервов снижения затрат на производство и реализацию продукции</a:t>
            </a:r>
            <a:endParaRPr lang="ru-RU" sz="24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Прямоугольник 3"/>
          <p:cNvSpPr/>
          <p:nvPr/>
        </p:nvSpPr>
        <p:spPr>
          <a:xfrm>
            <a:off x="395536" y="908720"/>
            <a:ext cx="8352928" cy="3416320"/>
          </a:xfrm>
          <a:prstGeom prst="rect">
            <a:avLst/>
          </a:prstGeom>
        </p:spPr>
        <p:txBody>
          <a:bodyPr wrap="square">
            <a:spAutoFit/>
          </a:bodyPr>
          <a:lstStyle/>
          <a:p>
            <a:r>
              <a:rPr lang="ru-RU" sz="2400" dirty="0" smtClean="0">
                <a:latin typeface="Times New Roman" pitchFamily="18" charset="0"/>
                <a:cs typeface="Times New Roman" pitchFamily="18" charset="0"/>
              </a:rPr>
              <a:t>Основными источниками информации, необходимой для проведения анализа себестоимости, являются отчетные данные; данные бухгалтерского учета (синтетические и аналитические счета, отражающие затраты материальных, трудовых и денежных средств, соответствующие ведомости, журналы-ордера и в необходимых случаях первичные документы); плановые (сметные, нормативные) данные о затратах на производство и реализацию продукции и отдельных изделий (работ, услуг).</a:t>
            </a:r>
            <a:endParaRPr lang="ru-RU" sz="24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540836"/>
            <a:ext cx="8964488"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571500" algn="just" defTabSz="914400" rtl="0" eaLnBrk="1" fontAlgn="base" latinLnBrk="0" hangingPunct="1">
              <a:lnSpc>
                <a:spcPct val="100000"/>
              </a:lnSpc>
              <a:spcBef>
                <a:spcPct val="0"/>
              </a:spcBef>
              <a:spcAft>
                <a:spcPct val="0"/>
              </a:spcAft>
              <a:buClrTx/>
              <a:buSzTx/>
              <a:buFontTx/>
              <a:buNone/>
              <a:tabLst>
                <a:tab pos="228600" algn="l"/>
              </a:tabLst>
            </a:pPr>
            <a:r>
              <a:rPr kumimoji="0" lang="ru-RU" altLang="zh-CN" sz="2000" b="1"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2</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tab pos="228600" algn="l"/>
              </a:tabLst>
            </a:pP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Структура затрат на производство и реализацию продукции включает соотношение различных видов затрат. Все затраты предприятия на производство продукции (работ, услуг) отражает себестоимость продукции.</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tab pos="228600" algn="l"/>
              </a:tabLst>
            </a:pPr>
            <a:r>
              <a:rPr kumimoji="0" lang="ru-RU" altLang="zh-CN"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Классификация затрат, входящих в себестоимость</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tab pos="228600" algn="l"/>
              </a:tabLst>
            </a:pP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1. Экономическое содержание:</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Char char="•"/>
              <a:tabLst>
                <a:tab pos="228600" algn="l"/>
              </a:tabLst>
            </a:pP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комплексные калькуляционные статьи затрат (материальные затраты, затраты на оплату труда, амортизация и т. п.) </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Char char="•"/>
              <a:tabLst>
                <a:tab pos="228600" algn="l"/>
              </a:tabLst>
            </a:pP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сметные элементы состава затрат (сырье и материалы, покупные полуфабрикаты и комплектующие изделия, вспомогательные материалы, топливо, энергия, заработная плата — основная и дополнительная, отчисления во внебюджетные фонды, налоги, относимые на себестоимость, амортизация основных фондов, прочие денежные расходы)</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tab pos="228600" algn="l"/>
              </a:tabLst>
            </a:pP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2. Способ отнесения на себестоимость единицы продукции (работ, услуг):</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Char char="•"/>
              <a:tabLst>
                <a:tab pos="228600" algn="l"/>
              </a:tabLst>
            </a:pP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Прямые — непосредственно затрачиваемые на производство</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Char char="•"/>
              <a:tabLst>
                <a:tab pos="228600" algn="l"/>
              </a:tabLst>
            </a:pP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Косвенные — непосредственно не связанные с производством и распределяемые на выпуск продукции по какому-либо условному признаку (чаще всего пропорционально заработной плате)</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548680"/>
            <a:ext cx="9144000" cy="4970591"/>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571500" algn="just" defTabSz="914400" rtl="0" eaLnBrk="1" fontAlgn="base" latinLnBrk="0" hangingPunct="1">
              <a:lnSpc>
                <a:spcPct val="100000"/>
              </a:lnSpc>
              <a:spcBef>
                <a:spcPct val="0"/>
              </a:spcBef>
              <a:spcAft>
                <a:spcPct val="0"/>
              </a:spcAft>
              <a:buClrTx/>
              <a:buSzTx/>
              <a:buFontTx/>
              <a:buNone/>
              <a:tabLst>
                <a:tab pos="228600" algn="l"/>
              </a:tabLst>
            </a:pP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3. Степень участия в производственном процессе</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Char char="•"/>
              <a:tabLst>
                <a:tab pos="228600" algn="l"/>
              </a:tabLst>
            </a:pP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Основные — непосредственно связанные с осуществлением производственного процесса</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Char char="•"/>
              <a:tabLst>
                <a:tab pos="228600" algn="l"/>
              </a:tabLst>
            </a:pP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Накладные (косвенные) — не связанные с производственным процессом</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tab pos="228600" algn="l"/>
              </a:tabLst>
            </a:pP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4. Зависимость от изменения объема производства</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Char char="•"/>
              <a:tabLst>
                <a:tab pos="228600" algn="l"/>
              </a:tabLst>
            </a:pP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Переменные — увеличивающиеся пропорционально с ростом производства Условно-постоянные — прямо не зависящие от изменения объема производства (заработная плата инженерно-технических работников)</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tab pos="228600" algn="l"/>
              </a:tabLst>
            </a:pPr>
            <a:r>
              <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rPr>
              <a:t>5. Способ возникновения</a:t>
            </a:r>
          </a:p>
          <a:p>
            <a:pPr marL="0" marR="0" lvl="0" indent="571500" algn="just" defTabSz="914400" rtl="0" eaLnBrk="0" fontAlgn="base" latinLnBrk="0" hangingPunct="0">
              <a:lnSpc>
                <a:spcPct val="100000"/>
              </a:lnSpc>
              <a:spcBef>
                <a:spcPct val="0"/>
              </a:spcBef>
              <a:spcAft>
                <a:spcPct val="0"/>
              </a:spcAft>
              <a:buClrTx/>
              <a:buSzTx/>
              <a:buFontTx/>
              <a:buChar char="•"/>
              <a:tabLst>
                <a:tab pos="228600" algn="l"/>
              </a:tabLst>
            </a:pP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Общецеховые цеха производственные затраты</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Char char="•"/>
              <a:tabLst>
                <a:tab pos="228600" algn="l"/>
              </a:tabLst>
            </a:pP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Общезаводские — общецеховые и общезаводские затраты на производство Полные — общезаводские и внепроизводственные затраты на реализацию продукции (работ, услуг)</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tab pos="228600" algn="l"/>
              </a:tabLst>
            </a:pPr>
            <a:r>
              <a:rPr kumimoji="0" lang="ru-RU" altLang="zh-CN" sz="2000" b="0" i="0" u="none" strike="noStrike" cap="none" normalizeH="0" baseline="0" dirty="0" smtClean="0">
                <a:ln>
                  <a:noFill/>
                </a:ln>
                <a:solidFill>
                  <a:schemeClr val="tx1"/>
                </a:solidFill>
                <a:effectLst/>
                <a:latin typeface="Times New Roman" pitchFamily="18" charset="0"/>
                <a:ea typeface="SimSun" pitchFamily="2" charset="-122"/>
                <a:cs typeface="Times New Roman" pitchFamily="18" charset="0"/>
              </a:rPr>
              <a:t>Для расчета себестоимости используются методы прямого счета (на основе определенных норм и нормативов затрат), факторного анализа и калькуляция. Типовая структура калькуляции включает определенный состав статей затрат.</a:t>
            </a:r>
            <a:endParaRPr kumimoji="0" lang="ru-RU" altLang="zh-CN"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2484</Words>
  <Application>Microsoft Office PowerPoint</Application>
  <PresentationFormat>Экран (4:3)</PresentationFormat>
  <Paragraphs>128</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Тема Office</vt:lpstr>
      <vt:lpstr>Анализ и управление затратами и себестоимостью продукции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Анализ и управление затратами и себестоимостью продукции</dc:title>
  <dc:creator>Ирина</dc:creator>
  <cp:lastModifiedBy>Ирина</cp:lastModifiedBy>
  <cp:revision>4</cp:revision>
  <dcterms:created xsi:type="dcterms:W3CDTF">2016-12-07T08:09:12Z</dcterms:created>
  <dcterms:modified xsi:type="dcterms:W3CDTF">2016-12-07T08:44:23Z</dcterms:modified>
</cp:coreProperties>
</file>